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63"/>
  </p:normalViewPr>
  <p:slideViewPr>
    <p:cSldViewPr snapToGrid="0" snapToObjects="1" showGuides="1">
      <p:cViewPr varScale="1">
        <p:scale>
          <a:sx n="88" d="100"/>
          <a:sy n="88" d="100"/>
        </p:scale>
        <p:origin x="184" y="8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EB1916-FE6A-A843-A5CE-A19EFA194243}" type="datetimeFigureOut">
              <a:rPr lang="en-US" smtClean="0"/>
              <a:t>10/6/19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EC6853-0E18-8340-9E3F-6223B7F088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139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 rot="10800000">
            <a:off x="9820710" y="0"/>
            <a:ext cx="1987432" cy="6858000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33121" y="6335096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2" y="6335096"/>
            <a:ext cx="623930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6322" y="633509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456921" y="633074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6345854"/>
            <a:ext cx="623930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6322" y="6322545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 rot="10800000">
            <a:off x="-14289" y="0"/>
            <a:ext cx="12192003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43343" y="633268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6345238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9499" y="632013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name007/a-very-extensive-kiva-exploratory-analysis/data" TargetMode="External"/><Relationship Id="rId2" Type="http://schemas.openxmlformats.org/officeDocument/2006/relationships/hyperlink" Target="https://www.kaggle.com/mhajabri/kiv-me-a-loan/data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64E2E-7A89-CB48-AD77-ED65E08705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 </a:t>
            </a:r>
            <a:br>
              <a:rPr lang="en-US" sz="3600" dirty="0"/>
            </a:br>
            <a:r>
              <a:rPr lang="en-US" sz="4000" dirty="0"/>
              <a:t>estimating kiva loan amounts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61666-D8E3-AC40-B9D3-41636BAE41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Shafiq Jadallah</a:t>
            </a:r>
          </a:p>
          <a:p>
            <a:r>
              <a:rPr lang="en-US" dirty="0"/>
              <a:t>Capstone 2: supervised learning models</a:t>
            </a:r>
          </a:p>
          <a:p>
            <a:r>
              <a:rPr lang="en-US" dirty="0"/>
              <a:t>October, 2019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63D394-CA11-8C42-9BF8-7767993483E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76424" y="1122363"/>
            <a:ext cx="30988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43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E9DF-E831-CF4A-A96E-3FFD10896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about Kiva’s loans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FA55D18-41FE-684A-B368-C8A7013C9E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Kiva started in 2005</a:t>
            </a:r>
          </a:p>
          <a:p>
            <a:r>
              <a:rPr lang="en-US" dirty="0"/>
              <a:t>An crowdsourced microlender established as a 501(c)(3) that allows people to lend money to students and </a:t>
            </a:r>
            <a:r>
              <a:rPr lang="en-US" dirty="0" err="1"/>
              <a:t>entraprenuers</a:t>
            </a:r>
            <a:r>
              <a:rPr lang="en-US" dirty="0"/>
              <a:t> in low-income </a:t>
            </a:r>
          </a:p>
          <a:p>
            <a:r>
              <a:rPr lang="en-US" dirty="0"/>
              <a:t>Have lent over 1.6M loans totaling over $1.3Bn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0F5E44-FACA-C545-86C7-BC29968ABF1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b="1" i="1" dirty="0">
                <a:solidFill>
                  <a:srgbClr val="92D050"/>
                </a:solidFill>
              </a:rPr>
              <a:t>Question 1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Can I estimate a typical Kiva loan amount?</a:t>
            </a:r>
          </a:p>
          <a:p>
            <a:r>
              <a:rPr lang="en-US" b="1" i="1" dirty="0">
                <a:solidFill>
                  <a:srgbClr val="92D050"/>
                </a:solidFill>
              </a:rPr>
              <a:t>Question 2:</a:t>
            </a:r>
          </a:p>
          <a:p>
            <a:pPr lvl="1"/>
            <a:r>
              <a:rPr lang="en-US" dirty="0"/>
              <a:t>What are the strongest features so that a borrower should know that impacts his/her expected loan amount?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946EE-054B-C944-8C5C-8580ECF43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BE38-BC3E-1E44-B031-56F9745BC1FE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F9D3B7-57F1-564B-925D-835FE7114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Capstone 2: S Jadallah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82330-B69D-374A-9AB0-D88FBC13F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680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1BA1-EEB8-2C44-8420-F04E83BFF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914" y="621497"/>
            <a:ext cx="3856037" cy="1639884"/>
          </a:xfrm>
        </p:spPr>
        <p:txBody>
          <a:bodyPr/>
          <a:lstStyle/>
          <a:p>
            <a:r>
              <a:rPr lang="en-US" dirty="0"/>
              <a:t>The data sets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7B30E4-1C94-294B-922B-88C7629AFC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7914" y="2261381"/>
            <a:ext cx="3856037" cy="354171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Pulled data from </a:t>
            </a:r>
            <a:r>
              <a:rPr lang="en-US" dirty="0" err="1"/>
              <a:t>Kaggle.com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https://www.kaggle.com/mhajabri/kiv-me-a-loan/data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Found additional dataset to complement country profile information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https://www.kaggle.com/codename007/a-very-extensive-kiva-exploratory-analysis/data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51FCF5-8A85-FC4E-AD43-F001BABC3297}"/>
              </a:ext>
            </a:extLst>
          </p:cNvPr>
          <p:cNvSpPr/>
          <p:nvPr/>
        </p:nvSpPr>
        <p:spPr>
          <a:xfrm>
            <a:off x="5149327" y="1877131"/>
            <a:ext cx="32846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id 671205 </a:t>
            </a:r>
          </a:p>
          <a:p>
            <a:r>
              <a:rPr lang="en-US" sz="1400" dirty="0" err="1"/>
              <a:t>funded_amount</a:t>
            </a:r>
            <a:r>
              <a:rPr lang="en-US" sz="1400" dirty="0"/>
              <a:t> 610 </a:t>
            </a:r>
          </a:p>
          <a:p>
            <a:r>
              <a:rPr lang="en-US" sz="1400" dirty="0" err="1"/>
              <a:t>loan_amount</a:t>
            </a:r>
            <a:r>
              <a:rPr lang="en-US" sz="1400" dirty="0"/>
              <a:t> 479 </a:t>
            </a:r>
          </a:p>
          <a:p>
            <a:r>
              <a:rPr lang="en-US" sz="1400" dirty="0"/>
              <a:t>activity 163 </a:t>
            </a:r>
          </a:p>
          <a:p>
            <a:r>
              <a:rPr lang="en-US" sz="1400" dirty="0"/>
              <a:t>sector 15 </a:t>
            </a:r>
          </a:p>
          <a:p>
            <a:r>
              <a:rPr lang="en-US" sz="1400" dirty="0"/>
              <a:t>use 424912 </a:t>
            </a:r>
          </a:p>
          <a:p>
            <a:r>
              <a:rPr lang="en-US" sz="1400" dirty="0" err="1"/>
              <a:t>country_code</a:t>
            </a:r>
            <a:r>
              <a:rPr lang="en-US" sz="1400" dirty="0"/>
              <a:t> 86 </a:t>
            </a:r>
          </a:p>
          <a:p>
            <a:r>
              <a:rPr lang="en-US" sz="1400" dirty="0"/>
              <a:t>country 87 region 12695 currency 67 </a:t>
            </a:r>
          </a:p>
          <a:p>
            <a:r>
              <a:rPr lang="en-US" sz="1400" dirty="0" err="1"/>
              <a:t>partner_id</a:t>
            </a:r>
            <a:r>
              <a:rPr lang="en-US" sz="1400" dirty="0"/>
              <a:t> 366 </a:t>
            </a:r>
          </a:p>
          <a:p>
            <a:r>
              <a:rPr lang="en-US" sz="1400" dirty="0" err="1"/>
              <a:t>posted_time</a:t>
            </a:r>
            <a:r>
              <a:rPr lang="en-US" sz="1400" dirty="0"/>
              <a:t> 667399 </a:t>
            </a:r>
          </a:p>
          <a:p>
            <a:r>
              <a:rPr lang="en-US" sz="1400" dirty="0" err="1"/>
              <a:t>disbursed_time</a:t>
            </a:r>
            <a:r>
              <a:rPr lang="en-US" sz="1400" dirty="0"/>
              <a:t> 5719</a:t>
            </a:r>
          </a:p>
          <a:p>
            <a:r>
              <a:rPr lang="en-US" sz="1400" dirty="0" err="1"/>
              <a:t>funded_time</a:t>
            </a:r>
            <a:r>
              <a:rPr lang="en-US" sz="1400" dirty="0"/>
              <a:t> 498007 </a:t>
            </a:r>
          </a:p>
          <a:p>
            <a:r>
              <a:rPr lang="en-US" sz="1400" dirty="0" err="1"/>
              <a:t>term_in_months</a:t>
            </a:r>
            <a:r>
              <a:rPr lang="en-US" sz="1400" dirty="0"/>
              <a:t> 148</a:t>
            </a:r>
          </a:p>
          <a:p>
            <a:r>
              <a:rPr lang="en-US" sz="1400" dirty="0" err="1"/>
              <a:t>lender_count</a:t>
            </a:r>
            <a:r>
              <a:rPr lang="en-US" sz="1400" dirty="0"/>
              <a:t> 503 </a:t>
            </a:r>
          </a:p>
          <a:p>
            <a:r>
              <a:rPr lang="en-US" sz="1400" dirty="0"/>
              <a:t>tags 86719 </a:t>
            </a:r>
          </a:p>
          <a:p>
            <a:r>
              <a:rPr lang="en-US" sz="1400" dirty="0" err="1"/>
              <a:t>borrower_genders</a:t>
            </a:r>
            <a:r>
              <a:rPr lang="en-US" sz="1400" dirty="0"/>
              <a:t> 11298 </a:t>
            </a:r>
            <a:r>
              <a:rPr lang="en-US" sz="1400" dirty="0" err="1"/>
              <a:t>repayment_interval</a:t>
            </a:r>
            <a:r>
              <a:rPr lang="en-US" sz="1400" dirty="0"/>
              <a:t> 4 </a:t>
            </a:r>
          </a:p>
          <a:p>
            <a:r>
              <a:rPr lang="en-US" sz="1400" dirty="0"/>
              <a:t>date 1298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7C2600-97D5-7641-AEA2-D86FFD0411DF}"/>
              </a:ext>
            </a:extLst>
          </p:cNvPr>
          <p:cNvSpPr/>
          <p:nvPr/>
        </p:nvSpPr>
        <p:spPr>
          <a:xfrm>
            <a:off x="8857907" y="1877045"/>
            <a:ext cx="2975506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country_name</a:t>
            </a:r>
            <a:r>
              <a:rPr lang="en-US" sz="1400" dirty="0"/>
              <a:t> 174 </a:t>
            </a:r>
          </a:p>
          <a:p>
            <a:r>
              <a:rPr lang="en-US" sz="1400" dirty="0" err="1"/>
              <a:t>country_code</a:t>
            </a:r>
            <a:r>
              <a:rPr lang="en-US" sz="1400" dirty="0"/>
              <a:t> 173 country_code3 173 </a:t>
            </a:r>
          </a:p>
          <a:p>
            <a:r>
              <a:rPr lang="en-US" sz="1400" dirty="0"/>
              <a:t>continent 174 </a:t>
            </a:r>
          </a:p>
          <a:p>
            <a:r>
              <a:rPr lang="en-US" sz="1400" dirty="0"/>
              <a:t>region 174 </a:t>
            </a:r>
          </a:p>
          <a:p>
            <a:r>
              <a:rPr lang="en-US" sz="1400" dirty="0"/>
              <a:t>population 174 </a:t>
            </a:r>
            <a:r>
              <a:rPr lang="en-US" sz="1400" dirty="0" err="1"/>
              <a:t>population_below_poverty_line</a:t>
            </a:r>
            <a:r>
              <a:rPr lang="en-US" sz="1400" dirty="0"/>
              <a:t> 152</a:t>
            </a:r>
          </a:p>
          <a:p>
            <a:r>
              <a:rPr lang="en-US" sz="1400" dirty="0" err="1"/>
              <a:t>hdi</a:t>
            </a:r>
            <a:r>
              <a:rPr lang="en-US" sz="1400" dirty="0"/>
              <a:t> 171 </a:t>
            </a:r>
          </a:p>
          <a:p>
            <a:r>
              <a:rPr lang="en-US" sz="1400" dirty="0" err="1"/>
              <a:t>life_expectancy</a:t>
            </a:r>
            <a:r>
              <a:rPr lang="en-US" sz="1400" dirty="0"/>
              <a:t> 168 </a:t>
            </a:r>
            <a:r>
              <a:rPr lang="en-US" sz="1400" dirty="0" err="1"/>
              <a:t>expected_years_of_schooling</a:t>
            </a:r>
            <a:r>
              <a:rPr lang="en-US" sz="1400" dirty="0"/>
              <a:t> 168 </a:t>
            </a:r>
          </a:p>
          <a:p>
            <a:r>
              <a:rPr lang="en-US" sz="1400" dirty="0" err="1"/>
              <a:t>mean_years_of_schooling</a:t>
            </a:r>
            <a:r>
              <a:rPr lang="en-US" sz="1400" dirty="0"/>
              <a:t> 168 </a:t>
            </a:r>
            <a:r>
              <a:rPr lang="en-US" sz="1400" dirty="0" err="1"/>
              <a:t>gni</a:t>
            </a:r>
            <a:r>
              <a:rPr lang="en-US" sz="1400" dirty="0"/>
              <a:t> 168  </a:t>
            </a:r>
          </a:p>
          <a:p>
            <a:r>
              <a:rPr lang="en-US" sz="1400" dirty="0" err="1"/>
              <a:t>kiva_country_name</a:t>
            </a:r>
            <a:r>
              <a:rPr lang="en-US" sz="1400" dirty="0"/>
              <a:t> 174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F727EF-D245-AB40-B066-1D902565E1C1}"/>
              </a:ext>
            </a:extLst>
          </p:cNvPr>
          <p:cNvSpPr/>
          <p:nvPr/>
        </p:nvSpPr>
        <p:spPr>
          <a:xfrm>
            <a:off x="5149327" y="1010551"/>
            <a:ext cx="164950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KIVA Dataset</a:t>
            </a:r>
          </a:p>
          <a:p>
            <a:r>
              <a:rPr lang="en-US" sz="1400" b="1" dirty="0"/>
              <a:t>Features: 20</a:t>
            </a:r>
          </a:p>
          <a:p>
            <a:r>
              <a:rPr lang="en-US" sz="1400" b="1" dirty="0"/>
              <a:t>Rows: 671,205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642051-A369-9348-92F2-A91621D1DC20}"/>
              </a:ext>
            </a:extLst>
          </p:cNvPr>
          <p:cNvCxnSpPr/>
          <p:nvPr/>
        </p:nvCxnSpPr>
        <p:spPr>
          <a:xfrm>
            <a:off x="5224631" y="1877045"/>
            <a:ext cx="292966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BACFC4-07B5-1344-9B82-D85BC06B1CCA}"/>
              </a:ext>
            </a:extLst>
          </p:cNvPr>
          <p:cNvCxnSpPr/>
          <p:nvPr/>
        </p:nvCxnSpPr>
        <p:spPr>
          <a:xfrm>
            <a:off x="8903747" y="1877045"/>
            <a:ext cx="292966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0BB57EFC-35E8-2C45-919F-08BD6EA00087}"/>
              </a:ext>
            </a:extLst>
          </p:cNvPr>
          <p:cNvSpPr/>
          <p:nvPr/>
        </p:nvSpPr>
        <p:spPr>
          <a:xfrm>
            <a:off x="8857906" y="1022434"/>
            <a:ext cx="192125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Country Stats Dataset</a:t>
            </a:r>
          </a:p>
          <a:p>
            <a:r>
              <a:rPr lang="en-US" sz="1400" b="1" dirty="0"/>
              <a:t>Features: 13</a:t>
            </a:r>
          </a:p>
          <a:p>
            <a:r>
              <a:rPr lang="en-US" sz="1400" b="1" dirty="0"/>
              <a:t>Rows: 174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01D5DA4-F0D9-8945-A58E-DD1EB910B5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3343" y="6332686"/>
            <a:ext cx="2743200" cy="365125"/>
          </a:xfrm>
        </p:spPr>
        <p:txBody>
          <a:bodyPr/>
          <a:lstStyle/>
          <a:p>
            <a:fld id="{0EF4BE38-BC3E-1E44-B031-56F9745BC1FE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CEE4A05-137F-F146-A574-FD45CD53C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2" y="6345238"/>
            <a:ext cx="6239309" cy="365125"/>
          </a:xfrm>
        </p:spPr>
        <p:txBody>
          <a:bodyPr/>
          <a:lstStyle/>
          <a:p>
            <a:r>
              <a:rPr lang="en-US"/>
              <a:t>Capstone 2: S Jadallah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CC21189-BB23-1C48-A886-D1814C966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9499" y="632013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736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98FA6A5-1B3A-2548-9ED9-09A7CBD5B72D}"/>
              </a:ext>
            </a:extLst>
          </p:cNvPr>
          <p:cNvSpPr/>
          <p:nvPr/>
        </p:nvSpPr>
        <p:spPr>
          <a:xfrm>
            <a:off x="4470400" y="0"/>
            <a:ext cx="77216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FC7127D-F420-4F43-A3FC-AE7BF4E9D77F}"/>
              </a:ext>
            </a:extLst>
          </p:cNvPr>
          <p:cNvSpPr txBox="1">
            <a:spLocks/>
          </p:cNvSpPr>
          <p:nvPr/>
        </p:nvSpPr>
        <p:spPr>
          <a:xfrm>
            <a:off x="855266" y="618518"/>
            <a:ext cx="2851417" cy="147857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92D050"/>
                </a:solidFill>
              </a:rPr>
              <a:t>EDA: Explore, clean, explore some more…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F24A0765-A833-A64E-B279-55597D235E13}"/>
              </a:ext>
            </a:extLst>
          </p:cNvPr>
          <p:cNvSpPr txBox="1">
            <a:spLocks/>
          </p:cNvSpPr>
          <p:nvPr/>
        </p:nvSpPr>
        <p:spPr>
          <a:xfrm>
            <a:off x="844619" y="2249487"/>
            <a:ext cx="3400255" cy="3957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Eliminated &lt;</a:t>
            </a:r>
            <a:r>
              <a:rPr lang="en-US" dirty="0" err="1">
                <a:solidFill>
                  <a:srgbClr val="FFFFFF"/>
                </a:solidFill>
              </a:rPr>
              <a:t>NaN</a:t>
            </a:r>
            <a:r>
              <a:rPr lang="en-US" dirty="0">
                <a:solidFill>
                  <a:srgbClr val="FFFFFF"/>
                </a:solidFill>
              </a:rPr>
              <a:t>&gt; values through combined technique of filling in through means and dropping rows once &lt;5% of data fields were complete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Treated outliers using </a:t>
            </a:r>
            <a:r>
              <a:rPr lang="en-US" dirty="0" err="1">
                <a:solidFill>
                  <a:srgbClr val="FFFFFF"/>
                </a:solidFill>
              </a:rPr>
              <a:t>winsorize</a:t>
            </a:r>
            <a:r>
              <a:rPr lang="en-US" dirty="0">
                <a:solidFill>
                  <a:srgbClr val="FFFFFF"/>
                </a:solidFill>
              </a:rPr>
              <a:t> function for one-tailed distribution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Removed any blank spaces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Created categories to convert categorical features from ‘str’ to ‘int’ in order to perform analysis and plotting functions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4B8E98-2274-A240-8D02-BED6D59A7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0989" y="541791"/>
            <a:ext cx="3093182" cy="17785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6CADAB-AB7A-1B47-B9C0-3DD7F8D129EA}"/>
              </a:ext>
            </a:extLst>
          </p:cNvPr>
          <p:cNvSpPr txBox="1"/>
          <p:nvPr/>
        </p:nvSpPr>
        <p:spPr>
          <a:xfrm>
            <a:off x="5417055" y="372991"/>
            <a:ext cx="2963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Kiva data set profile: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3E9FC-6296-1949-8751-C7539490C3F1}"/>
              </a:ext>
            </a:extLst>
          </p:cNvPr>
          <p:cNvSpPr txBox="1"/>
          <p:nvPr/>
        </p:nvSpPr>
        <p:spPr>
          <a:xfrm>
            <a:off x="5417054" y="3577916"/>
            <a:ext cx="3484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Kiva data set profile after cleaning: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257383-63C1-E148-BF71-D4AC0F5F74E7}"/>
              </a:ext>
            </a:extLst>
          </p:cNvPr>
          <p:cNvSpPr txBox="1"/>
          <p:nvPr/>
        </p:nvSpPr>
        <p:spPr>
          <a:xfrm>
            <a:off x="4634040" y="180865"/>
            <a:ext cx="3526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Kiva data set: pre adjustments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8862E03E-FE77-AE4D-96BC-5B150CFC6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2" y="6345238"/>
            <a:ext cx="6239309" cy="365125"/>
          </a:xfrm>
        </p:spPr>
        <p:txBody>
          <a:bodyPr/>
          <a:lstStyle/>
          <a:p>
            <a:r>
              <a:rPr lang="en-US"/>
              <a:t>Capstone 2: S Jadallah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AC4D82F-601D-4E4D-818E-AAD871C33B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3343" y="6332686"/>
            <a:ext cx="2743200" cy="365125"/>
          </a:xfrm>
        </p:spPr>
        <p:txBody>
          <a:bodyPr/>
          <a:lstStyle/>
          <a:p>
            <a:fld id="{0EF4BE38-BC3E-1E44-B031-56F9745BC1FE}" type="datetime1">
              <a:rPr lang="en-US" smtClean="0">
                <a:solidFill>
                  <a:schemeClr val="bg1"/>
                </a:solidFill>
              </a:rPr>
              <a:t>10/6/19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8BED642-4869-884E-98CF-EB3943F5D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9499" y="632013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>
                <a:solidFill>
                  <a:schemeClr val="bg1"/>
                </a:solidFill>
              </a:rPr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5B3DDDC-1A63-DD44-88DE-6913896C2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040" y="2795372"/>
            <a:ext cx="7238393" cy="357671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D98EC80-731A-0044-B51B-EC718DC08E97}"/>
              </a:ext>
            </a:extLst>
          </p:cNvPr>
          <p:cNvSpPr txBox="1"/>
          <p:nvPr/>
        </p:nvSpPr>
        <p:spPr>
          <a:xfrm>
            <a:off x="4574348" y="2568621"/>
            <a:ext cx="3526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Final data set: post adjustments</a:t>
            </a:r>
          </a:p>
        </p:txBody>
      </p:sp>
    </p:spTree>
    <p:extLst>
      <p:ext uri="{BB962C8B-B14F-4D97-AF65-F5344CB8AC3E}">
        <p14:creationId xmlns:p14="http://schemas.microsoft.com/office/powerpoint/2010/main" val="2888544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98FA6A5-1B3A-2548-9ED9-09A7CBD5B72D}"/>
              </a:ext>
            </a:extLst>
          </p:cNvPr>
          <p:cNvSpPr/>
          <p:nvPr/>
        </p:nvSpPr>
        <p:spPr>
          <a:xfrm>
            <a:off x="4470400" y="0"/>
            <a:ext cx="7721600" cy="632013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FC7127D-F420-4F43-A3FC-AE7BF4E9D77F}"/>
              </a:ext>
            </a:extLst>
          </p:cNvPr>
          <p:cNvSpPr txBox="1">
            <a:spLocks/>
          </p:cNvSpPr>
          <p:nvPr/>
        </p:nvSpPr>
        <p:spPr>
          <a:xfrm>
            <a:off x="855266" y="618518"/>
            <a:ext cx="2851417" cy="147857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92D050"/>
                </a:solidFill>
              </a:rPr>
              <a:t>EDA: Explore, clean, explore some more…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F24A0765-A833-A64E-B279-55597D235E13}"/>
              </a:ext>
            </a:extLst>
          </p:cNvPr>
          <p:cNvSpPr txBox="1">
            <a:spLocks/>
          </p:cNvSpPr>
          <p:nvPr/>
        </p:nvSpPr>
        <p:spPr>
          <a:xfrm>
            <a:off x="844620" y="2249487"/>
            <a:ext cx="2862444" cy="3957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FFFF"/>
                </a:solidFill>
              </a:rPr>
              <a:t>Plotted distributions of the four continuous variables within the Kiva dataset.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6CADAB-AB7A-1B47-B9C0-3DD7F8D129EA}"/>
              </a:ext>
            </a:extLst>
          </p:cNvPr>
          <p:cNvSpPr txBox="1"/>
          <p:nvPr/>
        </p:nvSpPr>
        <p:spPr>
          <a:xfrm>
            <a:off x="5417055" y="372991"/>
            <a:ext cx="2963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Kiva data set profile: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3E9FC-6296-1949-8751-C7539490C3F1}"/>
              </a:ext>
            </a:extLst>
          </p:cNvPr>
          <p:cNvSpPr txBox="1"/>
          <p:nvPr/>
        </p:nvSpPr>
        <p:spPr>
          <a:xfrm>
            <a:off x="5417054" y="3577916"/>
            <a:ext cx="3484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Kiva data set profile after cleaning:</a:t>
            </a:r>
          </a:p>
        </p:txBody>
      </p:sp>
      <p:pic>
        <p:nvPicPr>
          <p:cNvPr id="13" name="Picture 1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F1C0F1C-6263-454E-96C4-64048C438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3670" y="0"/>
            <a:ext cx="8309845" cy="6858000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0DE90778-A06A-8149-82EB-DD59B8966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2" y="6345238"/>
            <a:ext cx="6239309" cy="365125"/>
          </a:xfrm>
        </p:spPr>
        <p:txBody>
          <a:bodyPr/>
          <a:lstStyle/>
          <a:p>
            <a:r>
              <a:rPr lang="en-US"/>
              <a:t>Capstone 2: S Jadallah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CA817CE-1D12-AA46-B447-628FF1B513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3343" y="6332686"/>
            <a:ext cx="2743200" cy="365125"/>
          </a:xfrm>
        </p:spPr>
        <p:txBody>
          <a:bodyPr/>
          <a:lstStyle/>
          <a:p>
            <a:fld id="{0EF4BE38-BC3E-1E44-B031-56F9745BC1FE}" type="datetime1">
              <a:rPr lang="en-US" smtClean="0">
                <a:solidFill>
                  <a:schemeClr val="bg1"/>
                </a:solidFill>
              </a:rPr>
              <a:t>10/6/19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C0F7F32-D64C-1A43-99A7-C4EE3374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9499" y="632013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>
                <a:solidFill>
                  <a:schemeClr val="bg1"/>
                </a:solidFill>
              </a:r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301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98FA6A5-1B3A-2548-9ED9-09A7CBD5B72D}"/>
              </a:ext>
            </a:extLst>
          </p:cNvPr>
          <p:cNvSpPr/>
          <p:nvPr/>
        </p:nvSpPr>
        <p:spPr>
          <a:xfrm>
            <a:off x="4470400" y="0"/>
            <a:ext cx="77216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FC7127D-F420-4F43-A3FC-AE7BF4E9D77F}"/>
              </a:ext>
            </a:extLst>
          </p:cNvPr>
          <p:cNvSpPr txBox="1">
            <a:spLocks/>
          </p:cNvSpPr>
          <p:nvPr/>
        </p:nvSpPr>
        <p:spPr>
          <a:xfrm>
            <a:off x="855266" y="618518"/>
            <a:ext cx="2851417" cy="147857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92D050"/>
                </a:solidFill>
              </a:rPr>
              <a:t>EDA: Explore, clean, explore some more…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F24A0765-A833-A64E-B279-55597D235E13}"/>
              </a:ext>
            </a:extLst>
          </p:cNvPr>
          <p:cNvSpPr txBox="1">
            <a:spLocks/>
          </p:cNvSpPr>
          <p:nvPr/>
        </p:nvSpPr>
        <p:spPr>
          <a:xfrm>
            <a:off x="844620" y="2249487"/>
            <a:ext cx="3335494" cy="3957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Combined </a:t>
            </a:r>
            <a:r>
              <a:rPr lang="en-US" dirty="0" err="1">
                <a:solidFill>
                  <a:srgbClr val="FFFFFF"/>
                </a:solidFill>
              </a:rPr>
              <a:t>country_stats</a:t>
            </a:r>
            <a:r>
              <a:rPr lang="en-US" dirty="0">
                <a:solidFill>
                  <a:srgbClr val="FFFFFF"/>
                </a:solidFill>
              </a:rPr>
              <a:t> dataset with Kiva dataset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Converted categorical object features into categorical numerical features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Plotted distributions of combined continuous variables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Looked at regular, normal and lognormal distribution of datasets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</a:rPr>
              <a:t>Black – PDF normal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</a:rPr>
              <a:t>Red – PDF lognormal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6CADAB-AB7A-1B47-B9C0-3DD7F8D129EA}"/>
              </a:ext>
            </a:extLst>
          </p:cNvPr>
          <p:cNvSpPr txBox="1"/>
          <p:nvPr/>
        </p:nvSpPr>
        <p:spPr>
          <a:xfrm>
            <a:off x="5417055" y="372991"/>
            <a:ext cx="2963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Kiva data set profile: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3E9FC-6296-1949-8751-C7539490C3F1}"/>
              </a:ext>
            </a:extLst>
          </p:cNvPr>
          <p:cNvSpPr txBox="1"/>
          <p:nvPr/>
        </p:nvSpPr>
        <p:spPr>
          <a:xfrm>
            <a:off x="5417054" y="3577916"/>
            <a:ext cx="3484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Kiva data set profile after cleaning: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267B709-AE05-8246-9954-3747B745C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9975" y="-576942"/>
            <a:ext cx="6902449" cy="7688942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ECF81CB-6B11-8C42-BB3F-FB90BD857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2" y="6345238"/>
            <a:ext cx="6239309" cy="365125"/>
          </a:xfrm>
        </p:spPr>
        <p:txBody>
          <a:bodyPr/>
          <a:lstStyle/>
          <a:p>
            <a:r>
              <a:rPr lang="en-US"/>
              <a:t>Capstone 2: S Jadallah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E28089EF-37E9-9D4B-8D84-36364C50C9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3343" y="6332686"/>
            <a:ext cx="2743200" cy="365125"/>
          </a:xfrm>
        </p:spPr>
        <p:txBody>
          <a:bodyPr/>
          <a:lstStyle/>
          <a:p>
            <a:fld id="{0EF4BE38-BC3E-1E44-B031-56F9745BC1FE}" type="datetime1">
              <a:rPr lang="en-US" smtClean="0">
                <a:solidFill>
                  <a:schemeClr val="bg1"/>
                </a:solidFill>
              </a:rPr>
              <a:t>10/6/19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1A8E992-8B6C-4943-8BCB-9EDB7F1B0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9499" y="632013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>
                <a:solidFill>
                  <a:schemeClr val="bg1"/>
                </a:solidFill>
              </a:rPr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440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580F-7AE6-4B42-B639-88322F50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885371"/>
          </a:xfrm>
        </p:spPr>
        <p:txBody>
          <a:bodyPr/>
          <a:lstStyle/>
          <a:p>
            <a:r>
              <a:rPr lang="en-US" dirty="0"/>
              <a:t>Building the model(s)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E6C0FF-4188-4A4F-A755-A91728BDB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7116" y="1963057"/>
            <a:ext cx="2729571" cy="685800"/>
          </a:xfrm>
        </p:spPr>
        <p:txBody>
          <a:bodyPr/>
          <a:lstStyle/>
          <a:p>
            <a:r>
              <a:rPr lang="en-US" dirty="0"/>
              <a:t>Decision regression tree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E5A71-84BE-FE4F-BAD2-8F1FBE01E22E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313624" y="2648857"/>
            <a:ext cx="2286000" cy="2430936"/>
          </a:xfrm>
          <a:ln>
            <a:solidFill>
              <a:schemeClr val="accent1">
                <a:shade val="50000"/>
              </a:schemeClr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dirty="0"/>
              <a:t>Stats to include:</a:t>
            </a:r>
          </a:p>
          <a:p>
            <a:r>
              <a:rPr lang="en-US" dirty="0"/>
              <a:t>Sample size </a:t>
            </a:r>
          </a:p>
          <a:p>
            <a:r>
              <a:rPr lang="en-US" dirty="0"/>
              <a:t>Y = Funded Amount</a:t>
            </a:r>
          </a:p>
          <a:p>
            <a:r>
              <a:rPr lang="en-US" dirty="0"/>
              <a:t>X features (number)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Accuracy, MSE, MAPE,? </a:t>
            </a:r>
          </a:p>
          <a:p>
            <a:r>
              <a:rPr lang="en-US" dirty="0"/>
              <a:t>Time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1CD2EA-2AAF-E04D-8FD6-927E04E43D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342291" y="1937657"/>
            <a:ext cx="2718885" cy="685800"/>
          </a:xfrm>
        </p:spPr>
        <p:txBody>
          <a:bodyPr/>
          <a:lstStyle/>
          <a:p>
            <a:r>
              <a:rPr lang="en-US" dirty="0"/>
              <a:t>Gradient &amp; XG Boosting	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0D03A67-ED89-F546-A5A0-DA6CE3B70019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3331736" y="2623457"/>
            <a:ext cx="2286000" cy="2430936"/>
          </a:xfrm>
          <a:ln>
            <a:solidFill>
              <a:schemeClr val="accent1">
                <a:shade val="50000"/>
              </a:schemeClr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dirty="0"/>
              <a:t>Stats to include:</a:t>
            </a:r>
          </a:p>
          <a:p>
            <a:r>
              <a:rPr lang="en-US" dirty="0"/>
              <a:t>Sample size </a:t>
            </a:r>
          </a:p>
          <a:p>
            <a:r>
              <a:rPr lang="en-US" dirty="0"/>
              <a:t>Y = Funded Amount</a:t>
            </a:r>
          </a:p>
          <a:p>
            <a:r>
              <a:rPr lang="en-US" dirty="0"/>
              <a:t>X features (number)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Accuracy, MSE, MAPE,? </a:t>
            </a:r>
          </a:p>
          <a:p>
            <a:r>
              <a:rPr lang="en-US" dirty="0"/>
              <a:t>Time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28BEE01-373D-A745-B490-D204B3A56E7F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6349848" y="2648857"/>
            <a:ext cx="2286000" cy="2430936"/>
          </a:xfrm>
          <a:ln>
            <a:solidFill>
              <a:schemeClr val="accent1">
                <a:shade val="50000"/>
              </a:schemeClr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dirty="0"/>
              <a:t>Stats to include:</a:t>
            </a:r>
          </a:p>
          <a:p>
            <a:r>
              <a:rPr lang="en-US" dirty="0"/>
              <a:t>Sample size </a:t>
            </a:r>
          </a:p>
          <a:p>
            <a:r>
              <a:rPr lang="en-US" dirty="0"/>
              <a:t>Y = Funded Amount</a:t>
            </a:r>
          </a:p>
          <a:p>
            <a:r>
              <a:rPr lang="en-US" dirty="0"/>
              <a:t>X features (number)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Accuracy, MSE, MAPE,? </a:t>
            </a:r>
          </a:p>
          <a:p>
            <a:r>
              <a:rPr lang="en-US" dirty="0"/>
              <a:t>Time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989A191-4337-E64A-B848-0E8214214A2C}"/>
              </a:ext>
            </a:extLst>
          </p:cNvPr>
          <p:cNvSpPr txBox="1">
            <a:spLocks/>
          </p:cNvSpPr>
          <p:nvPr/>
        </p:nvSpPr>
        <p:spPr>
          <a:xfrm>
            <a:off x="9170940" y="1937657"/>
            <a:ext cx="2354089" cy="685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400" b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OLS Regression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AE55106B-124F-A64F-9505-130467A8E3D2}"/>
              </a:ext>
            </a:extLst>
          </p:cNvPr>
          <p:cNvSpPr txBox="1">
            <a:spLocks/>
          </p:cNvSpPr>
          <p:nvPr/>
        </p:nvSpPr>
        <p:spPr>
          <a:xfrm>
            <a:off x="9239029" y="2654196"/>
            <a:ext cx="2286000" cy="2430936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Stats to include:</a:t>
            </a:r>
          </a:p>
          <a:p>
            <a:r>
              <a:rPr lang="en-US" dirty="0"/>
              <a:t>Sample size </a:t>
            </a:r>
          </a:p>
          <a:p>
            <a:r>
              <a:rPr lang="en-US" dirty="0"/>
              <a:t>Y = Funded Amount</a:t>
            </a:r>
          </a:p>
          <a:p>
            <a:r>
              <a:rPr lang="en-US" dirty="0"/>
              <a:t>X features (number)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Accuracy, MSE, MAPE,? </a:t>
            </a:r>
          </a:p>
          <a:p>
            <a:r>
              <a:rPr lang="en-US" dirty="0"/>
              <a:t>Time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59BBB7D-B546-3A4F-92E5-6663E4ED29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35443" y="1878848"/>
            <a:ext cx="2453655" cy="685800"/>
          </a:xfrm>
        </p:spPr>
        <p:txBody>
          <a:bodyPr/>
          <a:lstStyle/>
          <a:p>
            <a:r>
              <a:rPr lang="en-US" dirty="0"/>
              <a:t>KNN Regression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3F98F844-7CAD-8A4A-BD2D-A685F1EDF5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3343" y="6332686"/>
            <a:ext cx="2743200" cy="365125"/>
          </a:xfrm>
        </p:spPr>
        <p:txBody>
          <a:bodyPr/>
          <a:lstStyle/>
          <a:p>
            <a:fld id="{0EF4BE38-BC3E-1E44-B031-56F9745BC1FE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E5D3D8FA-EB30-9F4B-B9CD-C851AF496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2" y="6345238"/>
            <a:ext cx="6239309" cy="365125"/>
          </a:xfrm>
        </p:spPr>
        <p:txBody>
          <a:bodyPr/>
          <a:lstStyle/>
          <a:p>
            <a:r>
              <a:rPr lang="en-US"/>
              <a:t>Capstone 2: S Jadallah</a:t>
            </a:r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B068E596-3CD8-5345-A1DB-BDF473E0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9499" y="632013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807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E97B7-3B52-C74D-A86C-F5D0EA6C6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0B510-3458-994D-B6AB-A3CCEB8FB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925FC1-D574-C64C-8B65-32E9C1630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Estimated funded amount per loan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OLS $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Decision Regression Tree $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KNN $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Features for estimated funded amount were: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D5F1978-D4C4-554B-AAF8-D69AEDBE7D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3343" y="6332686"/>
            <a:ext cx="2743200" cy="365125"/>
          </a:xfrm>
        </p:spPr>
        <p:txBody>
          <a:bodyPr/>
          <a:lstStyle/>
          <a:p>
            <a:fld id="{0EF4BE38-BC3E-1E44-B031-56F9745BC1FE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2CDECE1-EBED-D44C-AC1E-1C9CBAFDA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2" y="6345238"/>
            <a:ext cx="6239309" cy="365125"/>
          </a:xfrm>
        </p:spPr>
        <p:txBody>
          <a:bodyPr/>
          <a:lstStyle/>
          <a:p>
            <a:r>
              <a:rPr lang="en-US"/>
              <a:t>Capstone 2: S Jadallah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588F6DC-7A4A-1645-B2B6-EED4E51D2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9499" y="632013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910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37CFD-BADB-FD4A-8547-9B089E392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1D094-B100-E24B-9D51-5854A4860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 accuracy of model(s)</a:t>
            </a:r>
          </a:p>
          <a:p>
            <a:r>
              <a:rPr lang="en-US" dirty="0"/>
              <a:t>Discard following models: </a:t>
            </a:r>
          </a:p>
          <a:p>
            <a:r>
              <a:rPr lang="en-US" dirty="0"/>
              <a:t>Introduction of new features to improve accuracy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E8DA1-DC29-F344-980B-3052896C6A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3343" y="6332686"/>
            <a:ext cx="2743200" cy="365125"/>
          </a:xfrm>
        </p:spPr>
        <p:txBody>
          <a:bodyPr/>
          <a:lstStyle/>
          <a:p>
            <a:fld id="{0EF4BE38-BC3E-1E44-B031-56F9745BC1FE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5C654-EC14-2E47-81D7-B9D4A9249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2" y="6345238"/>
            <a:ext cx="6239309" cy="365125"/>
          </a:xfrm>
        </p:spPr>
        <p:txBody>
          <a:bodyPr/>
          <a:lstStyle/>
          <a:p>
            <a:r>
              <a:rPr lang="en-US"/>
              <a:t>Capstone 2: S Jadallah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45858-3685-0C4F-A1BD-799DA0970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9499" y="632013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45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668</Words>
  <Application>Microsoft Macintosh PowerPoint</Application>
  <PresentationFormat>Widescreen</PresentationFormat>
  <Paragraphs>139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Tw Cen MT</vt:lpstr>
      <vt:lpstr>Circuit</vt:lpstr>
      <vt:lpstr>  estimating kiva loan amounts</vt:lpstr>
      <vt:lpstr>questions about Kiva’s loans</vt:lpstr>
      <vt:lpstr>The data sets</vt:lpstr>
      <vt:lpstr>PowerPoint Presentation</vt:lpstr>
      <vt:lpstr>PowerPoint Presentation</vt:lpstr>
      <vt:lpstr>PowerPoint Presentation</vt:lpstr>
      <vt:lpstr>Building the model(s)</vt:lpstr>
      <vt:lpstr>Conclusions:</vt:lpstr>
      <vt:lpstr>Next steps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estimating kiva loan amounts</dc:title>
  <dc:creator>Shafiq Jadallah</dc:creator>
  <cp:lastModifiedBy>Shafiq Jadallah</cp:lastModifiedBy>
  <cp:revision>9</cp:revision>
  <dcterms:created xsi:type="dcterms:W3CDTF">2019-10-06T21:39:46Z</dcterms:created>
  <dcterms:modified xsi:type="dcterms:W3CDTF">2019-10-06T23:29:44Z</dcterms:modified>
</cp:coreProperties>
</file>